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62" r:id="rId5"/>
    <p:sldId id="266" r:id="rId6"/>
    <p:sldId id="281" r:id="rId7"/>
    <p:sldId id="267" r:id="rId8"/>
    <p:sldId id="264" r:id="rId9"/>
    <p:sldId id="268" r:id="rId10"/>
    <p:sldId id="269" r:id="rId11"/>
    <p:sldId id="259" r:id="rId12"/>
    <p:sldId id="260" r:id="rId13"/>
    <p:sldId id="261" r:id="rId14"/>
    <p:sldId id="285" r:id="rId15"/>
    <p:sldId id="286" r:id="rId16"/>
    <p:sldId id="287" r:id="rId17"/>
    <p:sldId id="282" r:id="rId18"/>
    <p:sldId id="263" r:id="rId19"/>
    <p:sldId id="265" r:id="rId20"/>
    <p:sldId id="270" r:id="rId21"/>
    <p:sldId id="273" r:id="rId22"/>
    <p:sldId id="271" r:id="rId23"/>
    <p:sldId id="272" r:id="rId24"/>
    <p:sldId id="274" r:id="rId25"/>
    <p:sldId id="283" r:id="rId26"/>
    <p:sldId id="275" r:id="rId27"/>
    <p:sldId id="276" r:id="rId28"/>
    <p:sldId id="277" r:id="rId29"/>
    <p:sldId id="278" r:id="rId30"/>
    <p:sldId id="279" r:id="rId31"/>
    <p:sldId id="280" r:id="rId32"/>
    <p:sldId id="284" r:id="rId3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95" autoAdjust="0"/>
  </p:normalViewPr>
  <p:slideViewPr>
    <p:cSldViewPr>
      <p:cViewPr varScale="1">
        <p:scale>
          <a:sx n="69" d="100"/>
          <a:sy n="69" d="100"/>
        </p:scale>
        <p:origin x="-15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sk-SK" smtClean="0"/>
              <a:t>Sociálne aspekty projektu Ondava pre život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sk-SK" smtClean="0"/>
              <a:t>10. 12. 2015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A6368-D798-4471-B5ED-F04F38C453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2801966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sk-SK" smtClean="0"/>
              <a:t>Sociálne aspekty projektu Ondava pre život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sk-SK" smtClean="0"/>
              <a:t>10. 12. 2015</a:t>
            </a:r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9EAE4-2807-4614-821C-115EE40FFA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8018404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k-SK" smtClean="0"/>
              <a:t>10. 12. 2015</a:t>
            </a:r>
            <a:endParaRPr lang="sk-SK"/>
          </a:p>
        </p:txBody>
      </p:sp>
      <p:sp>
        <p:nvSpPr>
          <p:cNvPr id="6" name="Zástupný symbol pro záhlaví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sk-SK" smtClean="0"/>
              <a:t>Sociálne aspekty projektu Ondava pre život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956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sk-SK" smtClean="0"/>
              <a:t>Sociálne aspekty projektu Ondava pre život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sk-SK" smtClean="0"/>
              <a:t>10. 12. 2015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093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84EEA-3753-4E31-9C3A-8B08A735649A}" type="datetime1">
              <a:rPr lang="sk-SK" smtClean="0"/>
              <a:t>2. 12. 2015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6A2D-CAD4-4D2A-8F43-9ABA7F73EC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925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8B0F-9082-43D6-ABB4-D6CAB9D3C9C6}" type="datetime1">
              <a:rPr lang="sk-SK" smtClean="0"/>
              <a:t>2. 12. 2015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6A2D-CAD4-4D2A-8F43-9ABA7F73EC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844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A8A0A-9EB3-41D3-AE05-BECAE8BA48BD}" type="datetime1">
              <a:rPr lang="sk-SK" smtClean="0"/>
              <a:t>2. 12. 2015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6A2D-CAD4-4D2A-8F43-9ABA7F73EC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925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07BF-ABBC-4DA5-8C4B-7405E95945B5}" type="datetime1">
              <a:rPr lang="sk-SK" smtClean="0"/>
              <a:t>2. 12. 2015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6A2D-CAD4-4D2A-8F43-9ABA7F73EC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845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B512-4AB1-4ADD-892D-274055ED175F}" type="datetime1">
              <a:rPr lang="sk-SK" smtClean="0"/>
              <a:t>2. 12. 2015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6A2D-CAD4-4D2A-8F43-9ABA7F73EC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10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D60A-9E20-40BF-95DD-3EF8D8ACE56A}" type="datetime1">
              <a:rPr lang="sk-SK" smtClean="0"/>
              <a:t>2. 12. 2015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6A2D-CAD4-4D2A-8F43-9ABA7F73EC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666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705-053A-40E0-99B8-3068AB6450BB}" type="datetime1">
              <a:rPr lang="sk-SK" smtClean="0"/>
              <a:t>2. 12. 2015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6A2D-CAD4-4D2A-8F43-9ABA7F73EC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3237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3704-27E4-4F4B-8E81-79257DFDDDB2}" type="datetime1">
              <a:rPr lang="sk-SK" smtClean="0"/>
              <a:t>2. 12. 2015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6A2D-CAD4-4D2A-8F43-9ABA7F73EC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596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661C-B992-4A6F-8CAC-FC7FB1919BAC}" type="datetime1">
              <a:rPr lang="sk-SK" smtClean="0"/>
              <a:t>2. 12. 2015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6A2D-CAD4-4D2A-8F43-9ABA7F73EC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4293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AC8A-43BA-4A41-8D9A-C4F72D5897BC}" type="datetime1">
              <a:rPr lang="sk-SK" smtClean="0"/>
              <a:t>2. 12. 2015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6A2D-CAD4-4D2A-8F43-9ABA7F73EC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221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92BF-30F1-4AB1-B1AA-CC9692CEE934}" type="datetime1">
              <a:rPr lang="sk-SK" smtClean="0"/>
              <a:t>2. 12. 2015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6A2D-CAD4-4D2A-8F43-9ABA7F73EC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573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E7B77-D81E-4708-863D-96F8FC39AF4C}" type="datetime1">
              <a:rPr lang="sk-SK" smtClean="0"/>
              <a:t>2. 12. 2015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D6A2D-CAD4-4D2A-8F43-9ABA7F73ECC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660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1728191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</a:rPr>
              <a:t/>
            </a:r>
            <a:br>
              <a:rPr lang="sk-SK" dirty="0" smtClean="0">
                <a:solidFill>
                  <a:srgbClr val="0070C0"/>
                </a:solidFill>
              </a:rPr>
            </a:br>
            <a:r>
              <a:rPr lang="sk-SK" dirty="0">
                <a:solidFill>
                  <a:srgbClr val="0070C0"/>
                </a:solidFill>
              </a:rPr>
              <a:t/>
            </a:r>
            <a:br>
              <a:rPr lang="sk-SK" dirty="0">
                <a:solidFill>
                  <a:srgbClr val="0070C0"/>
                </a:solidFill>
              </a:rPr>
            </a:br>
            <a:r>
              <a:rPr lang="sk-SK" dirty="0" smtClean="0">
                <a:solidFill>
                  <a:srgbClr val="0070C0"/>
                </a:solidFill>
              </a:rPr>
              <a:t/>
            </a:r>
            <a:br>
              <a:rPr lang="sk-SK" dirty="0" smtClean="0">
                <a:solidFill>
                  <a:srgbClr val="0070C0"/>
                </a:solidFill>
              </a:rPr>
            </a:br>
            <a:r>
              <a:rPr lang="sk-SK" dirty="0">
                <a:solidFill>
                  <a:srgbClr val="0070C0"/>
                </a:solidFill>
              </a:rPr>
              <a:t/>
            </a:r>
            <a:br>
              <a:rPr lang="sk-SK" dirty="0">
                <a:solidFill>
                  <a:srgbClr val="0070C0"/>
                </a:solidFill>
              </a:rPr>
            </a:br>
            <a:r>
              <a:rPr lang="sk-SK" dirty="0" smtClean="0">
                <a:solidFill>
                  <a:srgbClr val="0070C0"/>
                </a:solidFill>
              </a:rPr>
              <a:t>Sociálne aspekty projektu Ondava </a:t>
            </a:r>
            <a:br>
              <a:rPr lang="sk-SK" dirty="0" smtClean="0">
                <a:solidFill>
                  <a:srgbClr val="0070C0"/>
                </a:solidFill>
              </a:rPr>
            </a:br>
            <a:r>
              <a:rPr lang="sk-SK" dirty="0" smtClean="0">
                <a:solidFill>
                  <a:srgbClr val="0070C0"/>
                </a:solidFill>
              </a:rPr>
              <a:t>pre život</a:t>
            </a:r>
            <a:br>
              <a:rPr lang="sk-SK" dirty="0" smtClean="0">
                <a:solidFill>
                  <a:srgbClr val="0070C0"/>
                </a:solidFill>
              </a:rPr>
            </a:br>
            <a:r>
              <a:rPr lang="sk-SK" sz="1800" b="1" dirty="0" smtClean="0"/>
              <a:t>Ing. Viera </a:t>
            </a:r>
            <a:r>
              <a:rPr lang="sk-SK" sz="1800" b="1" dirty="0" err="1" smtClean="0"/>
              <a:t>Dujakovičová</a:t>
            </a:r>
            <a:r>
              <a:rPr lang="sk-SK" sz="1800" b="1" dirty="0" smtClean="0"/>
              <a:t>, koordinátor projektu</a:t>
            </a:r>
            <a:br>
              <a:rPr lang="sk-SK" sz="1800" b="1" dirty="0" smtClean="0"/>
            </a:br>
            <a:r>
              <a:rPr lang="sk-SK" sz="1800" b="1" dirty="0" smtClean="0"/>
              <a:t>Mgr. Ján </a:t>
            </a:r>
            <a:r>
              <a:rPr lang="sk-SK" sz="1800" b="1" dirty="0" err="1" smtClean="0"/>
              <a:t>Cundra</a:t>
            </a:r>
            <a:r>
              <a:rPr lang="sk-SK" sz="1800" b="1" dirty="0" smtClean="0"/>
              <a:t>, starosta obce Nižná Polianka</a:t>
            </a:r>
            <a:br>
              <a:rPr lang="sk-SK" sz="1800" b="1" dirty="0" smtClean="0"/>
            </a:br>
            <a:r>
              <a:rPr lang="sk-SK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sk-SK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sk-SK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sk-SK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sk-SK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sk-SK" b="1" dirty="0">
                <a:solidFill>
                  <a:schemeClr val="accent5">
                    <a:lumMod val="75000"/>
                  </a:schemeClr>
                </a:solidFill>
              </a:rPr>
            </a:br>
            <a:endParaRPr lang="sk-SK" dirty="0">
              <a:solidFill>
                <a:srgbClr val="0070C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95128"/>
          </a:xfrm>
        </p:spPr>
        <p:txBody>
          <a:bodyPr>
            <a:normAutofit lnSpcReduction="10000"/>
          </a:bodyPr>
          <a:lstStyle/>
          <a:p>
            <a:endParaRPr lang="sk-SK" sz="1600" b="1" dirty="0" smtClean="0">
              <a:solidFill>
                <a:schemeClr val="tx1"/>
              </a:solidFill>
            </a:endParaRPr>
          </a:p>
          <a:p>
            <a:endParaRPr lang="sk-SK" sz="14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sk-SK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sk-SK" sz="14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sk-SK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Ondava pre život</a:t>
            </a:r>
            <a:endParaRPr lang="sk-SK" sz="1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sk-SK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Obnova ekosystémových funkcií krajiny horného povodia rieky Ondavy</a:t>
            </a:r>
          </a:p>
          <a:p>
            <a:r>
              <a:rPr lang="sk-SK" sz="1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Mysli globálne, konaj lokálne – </a:t>
            </a:r>
            <a:r>
              <a:rPr lang="en-GB" sz="1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globally, act locally</a:t>
            </a:r>
            <a:endParaRPr lang="sk-SK" sz="1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sk-SK" sz="1400" b="1" dirty="0" smtClean="0">
                <a:solidFill>
                  <a:schemeClr val="tx1"/>
                </a:solidFill>
              </a:rPr>
              <a:t>Téma</a:t>
            </a:r>
            <a:r>
              <a:rPr lang="sk-SK" sz="1400" b="1" dirty="0">
                <a:solidFill>
                  <a:schemeClr val="tx1"/>
                </a:solidFill>
              </a:rPr>
              <a:t>: Podnikanie maximalizujúce pozitívny dopad na komunitu</a:t>
            </a:r>
          </a:p>
          <a:p>
            <a:r>
              <a:rPr lang="sk-SK" sz="1400" b="1" dirty="0">
                <a:solidFill>
                  <a:schemeClr val="tx1"/>
                </a:solidFill>
              </a:rPr>
              <a:t>Miesto podujatia: Malé Ozorovce</a:t>
            </a:r>
          </a:p>
          <a:p>
            <a:r>
              <a:rPr lang="sk-SK" sz="1400" b="1" dirty="0">
                <a:solidFill>
                  <a:schemeClr val="tx1"/>
                </a:solidFill>
              </a:rPr>
              <a:t>Dátum: </a:t>
            </a:r>
            <a:r>
              <a:rPr lang="sk-SK" sz="1400" b="1" dirty="0" smtClean="0">
                <a:solidFill>
                  <a:schemeClr val="tx1"/>
                </a:solidFill>
              </a:rPr>
              <a:t>10.12.2015</a:t>
            </a:r>
          </a:p>
          <a:p>
            <a:endParaRPr lang="sk-SK" sz="1600" b="1" dirty="0">
              <a:solidFill>
                <a:schemeClr val="tx1"/>
              </a:solidFill>
            </a:endParaRPr>
          </a:p>
          <a:p>
            <a:endParaRPr lang="sk-SK" sz="1600" b="1" dirty="0" smtClean="0">
              <a:solidFill>
                <a:schemeClr val="tx1"/>
              </a:solidFill>
            </a:endParaRPr>
          </a:p>
          <a:p>
            <a:endParaRPr lang="sk-SK" sz="16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E:\data\_DESKTOP\nóri\Vizitka Ondav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0928"/>
            <a:ext cx="683969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20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0070C0"/>
                </a:solidFill>
              </a:rPr>
              <a:t>Informačné aktivity pri nábore nezamestnaných v rámci obcí</a:t>
            </a:r>
            <a:endParaRPr lang="sk-SK" dirty="0"/>
          </a:p>
        </p:txBody>
      </p:sp>
      <p:pic>
        <p:nvPicPr>
          <p:cNvPr id="13314" name="Picture 2" descr="C:\Users\VIERAD~1\AppData\Local\Temp\Rar$DIa0.741\S106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57" y="1484784"/>
            <a:ext cx="40564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VIERAD~1\AppData\Local\Temp\Rar$DIa0.671\S105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5972"/>
            <a:ext cx="5004048" cy="281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5445225"/>
            <a:ext cx="1227761" cy="10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iera Dujakovičová\Desktop\Fotky ondava\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6480175" cy="43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Následky erózie poľnohospodárskej pôdy</a:t>
            </a:r>
            <a:endParaRPr lang="sk-SK" sz="2400" dirty="0"/>
          </a:p>
        </p:txBody>
      </p:sp>
      <p:pic>
        <p:nvPicPr>
          <p:cNvPr id="6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166" y="5406208"/>
            <a:ext cx="1293672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47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iera Dujakovičová\Desktop\Fotky ondava\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6480175" cy="43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smtClean="0"/>
              <a:t>Úbytok vody v korytách potokov</a:t>
            </a:r>
            <a:endParaRPr lang="sk-SK" sz="2800" dirty="0"/>
          </a:p>
        </p:txBody>
      </p:sp>
      <p:pic>
        <p:nvPicPr>
          <p:cNvPr id="5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166" y="5406208"/>
            <a:ext cx="1293672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0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iera Dujakovičová\Desktop\Fotky ondava\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6480175" cy="43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smtClean="0"/>
              <a:t>Ohrozenie územia zosuvmi pôdy v dôsledku nekontrolovaného výrubu drevín</a:t>
            </a:r>
            <a:endParaRPr lang="sk-SK" sz="2800" dirty="0"/>
          </a:p>
        </p:txBody>
      </p:sp>
      <p:pic>
        <p:nvPicPr>
          <p:cNvPr id="4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166" y="5406208"/>
            <a:ext cx="1293672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37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Konštrukčné riešenia jednoduchých adaptačných opatrení</a:t>
            </a:r>
            <a:endParaRPr lang="sk-SK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05819"/>
            <a:ext cx="68580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41" y="5445224"/>
            <a:ext cx="1293672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72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Konštrukčné riešenia jednoduchých adaptačných opatrení</a:t>
            </a:r>
            <a:endParaRPr lang="sk-SK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05819"/>
            <a:ext cx="68580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41" y="5445224"/>
            <a:ext cx="1293672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4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Konštrukčné riešenia jednoduchých adaptačných opatrení</a:t>
            </a:r>
            <a:endParaRPr lang="sk-SK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05819"/>
            <a:ext cx="68580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41" y="5445224"/>
            <a:ext cx="1293672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1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1638"/>
            <a:ext cx="7029400" cy="39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Konštrukčné riešenia jednoduchých adaptačných opatrení</a:t>
            </a:r>
            <a:endParaRPr lang="sk-SK" dirty="0"/>
          </a:p>
        </p:txBody>
      </p:sp>
      <p:pic>
        <p:nvPicPr>
          <p:cNvPr id="9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373216"/>
            <a:ext cx="1011736" cy="9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46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</a:rPr>
              <a:t>Práca so samosprávami obcí projektového územia</a:t>
            </a:r>
            <a:endParaRPr lang="sk-SK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44 obcí okresu Svidník a Bardejov ležiacich na toku rieky Ondavy a jej prítokoch</a:t>
            </a:r>
          </a:p>
          <a:p>
            <a:r>
              <a:rPr lang="sk-SK" dirty="0" smtClean="0"/>
              <a:t>cca 350 km2 projektového územia</a:t>
            </a:r>
          </a:p>
          <a:p>
            <a:r>
              <a:rPr lang="sk-SK" dirty="0" smtClean="0"/>
              <a:t>16 obcí, v ktorých sa realizuje 505 adaptačných opatrení na zmenu klímy</a:t>
            </a:r>
          </a:p>
          <a:p>
            <a:endParaRPr lang="sk-SK" dirty="0"/>
          </a:p>
        </p:txBody>
      </p:sp>
      <p:pic>
        <p:nvPicPr>
          <p:cNvPr id="5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5445225"/>
            <a:ext cx="1227761" cy="10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32649"/>
            <a:ext cx="7429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1748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07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800" dirty="0" smtClean="0">
                <a:solidFill>
                  <a:srgbClr val="0070C0"/>
                </a:solidFill>
              </a:rPr>
              <a:t>Práca v teréne v rámci projektu Ondava pre život</a:t>
            </a:r>
            <a:br>
              <a:rPr lang="sk-SK" sz="2800" dirty="0" smtClean="0">
                <a:solidFill>
                  <a:srgbClr val="0070C0"/>
                </a:solidFill>
              </a:rPr>
            </a:br>
            <a:r>
              <a:rPr lang="sk-SK" sz="2800" dirty="0" smtClean="0">
                <a:solidFill>
                  <a:srgbClr val="0070C0"/>
                </a:solidFill>
              </a:rPr>
              <a:t>štatistika</a:t>
            </a:r>
            <a:endParaRPr lang="sk-SK" sz="2800" dirty="0">
              <a:solidFill>
                <a:srgbClr val="0070C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 zamestnaných 150 uchádzačov o zamestnanie</a:t>
            </a:r>
          </a:p>
          <a:p>
            <a:r>
              <a:rPr lang="sk-SK" sz="2400" dirty="0" smtClean="0"/>
              <a:t> doba trvania pracovného vzťahu – 8,5 mesiaca</a:t>
            </a:r>
          </a:p>
          <a:p>
            <a:r>
              <a:rPr lang="sk-SK" sz="2400" dirty="0" smtClean="0"/>
              <a:t>25% z celkového počtu sú ženy</a:t>
            </a:r>
          </a:p>
          <a:p>
            <a:r>
              <a:rPr lang="sk-SK" sz="2400" dirty="0" smtClean="0"/>
              <a:t>Zamestnaní uchádzači z 19 obcí</a:t>
            </a:r>
          </a:p>
          <a:p>
            <a:r>
              <a:rPr lang="sk-SK" sz="2400" dirty="0" smtClean="0"/>
              <a:t>Rozdelení do 5 pracovných skupín podľa miesta bydliska</a:t>
            </a:r>
          </a:p>
          <a:p>
            <a:r>
              <a:rPr lang="sk-SK" sz="2400" dirty="0" smtClean="0"/>
              <a:t>Pracovná skupina cca 30 pracovníkov a 2 majstri </a:t>
            </a:r>
          </a:p>
          <a:p>
            <a:r>
              <a:rPr lang="sk-SK" sz="2400" dirty="0" smtClean="0"/>
              <a:t>Minimálna mzda, stravný lístok, pracovný odev, pitný režim</a:t>
            </a:r>
          </a:p>
          <a:p>
            <a:r>
              <a:rPr lang="sk-SK" sz="2400" dirty="0" smtClean="0"/>
              <a:t>Školenie bezpečnosti práce, 5 licencií pre </a:t>
            </a:r>
            <a:r>
              <a:rPr lang="sk-SK" sz="2400" dirty="0" err="1" smtClean="0"/>
              <a:t>pilčikov</a:t>
            </a:r>
            <a:endParaRPr lang="sk-SK" sz="2400" dirty="0"/>
          </a:p>
        </p:txBody>
      </p:sp>
      <p:pic>
        <p:nvPicPr>
          <p:cNvPr id="6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157192"/>
            <a:ext cx="1227761" cy="10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3" y="5131458"/>
            <a:ext cx="1284660" cy="138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2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70C0"/>
                </a:solidFill>
              </a:rPr>
              <a:t>Ciele projektu Ondava pre život</a:t>
            </a:r>
            <a:endParaRPr lang="sk-SK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0070C0"/>
              </a:buClr>
            </a:pPr>
            <a:r>
              <a:rPr lang="sk-SK" dirty="0" smtClean="0"/>
              <a:t>Realizácia adaptačných opatrení na klimatickú zmenu v projektovom území/odborný aspekt</a:t>
            </a:r>
          </a:p>
          <a:p>
            <a:pPr>
              <a:buClr>
                <a:srgbClr val="0070C0"/>
              </a:buClr>
            </a:pPr>
            <a:r>
              <a:rPr lang="sk-SK" dirty="0" smtClean="0"/>
              <a:t>Zapojenie znevýhodnených uchádzačov o zamestnanie z projektového územia do pracovného pomeru /sociálny aspekt projektu</a:t>
            </a:r>
          </a:p>
          <a:p>
            <a:pPr>
              <a:buClr>
                <a:srgbClr val="0070C0"/>
              </a:buClr>
            </a:pPr>
            <a:r>
              <a:rPr lang="sk-SK" dirty="0" smtClean="0"/>
              <a:t>Vytvorenie partnerstva vo forme neziskovej organizácie Ondava pre život s cieľom osvetovej činnosti a praktickej realizácia adaptačných opatrení pri využití skúseností z projektu/sociologický aspekt projektu, budovanie občiansky aktívnej spoločnosti  </a:t>
            </a:r>
            <a:endParaRPr lang="sk-SK" dirty="0"/>
          </a:p>
        </p:txBody>
      </p:sp>
      <p:pic>
        <p:nvPicPr>
          <p:cNvPr id="4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166" y="5406208"/>
            <a:ext cx="1293672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7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70C0"/>
                </a:solidFill>
              </a:rPr>
              <a:t>Osvetová činnosť v rámci projektu</a:t>
            </a:r>
            <a:endParaRPr lang="sk-SK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r>
              <a:rPr lang="sk-SK" dirty="0" smtClean="0"/>
              <a:t>- informačné aktivity ohľadne klimatickej zmeny, jej následkov</a:t>
            </a:r>
          </a:p>
          <a:p>
            <a:r>
              <a:rPr lang="sk-SK" dirty="0" smtClean="0"/>
              <a:t>Informačné aktivity ohľadne cieľov realizácie aktivít projektu Ondava pre život pre zvýšenie kvality ekosystémových funkcií v území kde žijú </a:t>
            </a:r>
          </a:p>
          <a:p>
            <a:r>
              <a:rPr lang="sk-SK" dirty="0" smtClean="0"/>
              <a:t>Informačný seminár o inváznych rastlinách</a:t>
            </a:r>
            <a:endParaRPr lang="sk-SK" dirty="0"/>
          </a:p>
        </p:txBody>
      </p:sp>
      <p:pic>
        <p:nvPicPr>
          <p:cNvPr id="4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157192"/>
            <a:ext cx="1227761" cy="10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75194"/>
            <a:ext cx="1800200" cy="13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9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Viera Dujakovičová\Desktop\Fotky ondava\WP_20151009_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81231"/>
            <a:ext cx="517050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Informačný seminár o inváznych rastlinách v Hunkovciach</a:t>
            </a:r>
            <a:endParaRPr lang="sk-SK" sz="3200" dirty="0"/>
          </a:p>
        </p:txBody>
      </p:sp>
      <p:pic>
        <p:nvPicPr>
          <p:cNvPr id="6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37613"/>
            <a:ext cx="1011736" cy="9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VIERAD~1\AppData\Local\Temp\Rar$DIa0.074\P1370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31448"/>
            <a:ext cx="4409606" cy="330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52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 smtClean="0">
                <a:solidFill>
                  <a:srgbClr val="0070C0"/>
                </a:solidFill>
              </a:rPr>
              <a:t>Efekty pre zamestnancov</a:t>
            </a:r>
            <a:endParaRPr lang="sk-SK" sz="36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k-SK" dirty="0" smtClean="0"/>
              <a:t>pravidelná dochádzka do zamestnania, návyk k pravidelnému dennému režimu</a:t>
            </a:r>
          </a:p>
          <a:p>
            <a:r>
              <a:rPr lang="sk-SK" dirty="0" smtClean="0"/>
              <a:t>dočasné vystúpenie zo sociálnej siete, zlepšenie finančnej situácie v rodine</a:t>
            </a:r>
          </a:p>
          <a:p>
            <a:r>
              <a:rPr lang="sk-SK" dirty="0" smtClean="0"/>
              <a:t>socializácia v rámci pracovného kolektívu, pocit spolupatričnosti k zamestnávateľovi /logo na oblečení/</a:t>
            </a:r>
          </a:p>
          <a:p>
            <a:r>
              <a:rPr lang="sk-SK" dirty="0" smtClean="0"/>
              <a:t>pozitívny príklad pre rodinu a deti, rodičia odchádzajú do práce a nie vysedávajú doma</a:t>
            </a:r>
          </a:p>
          <a:p>
            <a:r>
              <a:rPr lang="sk-SK" dirty="0" smtClean="0"/>
              <a:t>Pocit užitočnosti pre spoločnosť, viditeľné výsledky práce voľne v prírode</a:t>
            </a:r>
          </a:p>
          <a:p>
            <a:r>
              <a:rPr lang="sk-SK" dirty="0" smtClean="0"/>
              <a:t>Zlepšenie vzťahu k svojmu okoliu a prírode, </a:t>
            </a:r>
          </a:p>
          <a:p>
            <a:r>
              <a:rPr lang="sk-SK" dirty="0" smtClean="0"/>
              <a:t>Informovanosť o klimatickej zmene a jej dôsledkoch, význam realizovaných opatrení</a:t>
            </a:r>
          </a:p>
          <a:p>
            <a:r>
              <a:rPr lang="sk-SK" dirty="0" smtClean="0"/>
              <a:t>Lepší vzťah k výsledkom svojej práce a práce iných</a:t>
            </a:r>
          </a:p>
          <a:p>
            <a:r>
              <a:rPr lang="sk-SK" dirty="0" smtClean="0"/>
              <a:t>Návrat alebo získanie pracovných návykov</a:t>
            </a:r>
          </a:p>
          <a:p>
            <a:r>
              <a:rPr lang="sk-SK" dirty="0" smtClean="0"/>
              <a:t>Lepšie spolupráca so samosprávami, lepší výkon a ochota pomáhať obci v rámci dobrovoľníckej práce</a:t>
            </a:r>
          </a:p>
          <a:p>
            <a:r>
              <a:rPr lang="sk-SK" dirty="0" smtClean="0"/>
              <a:t>Vytváranie tlaku na samosprávu na vytvorenie pracovných možností v rámci fondov EU a ŠR</a:t>
            </a:r>
          </a:p>
          <a:p>
            <a:r>
              <a:rPr lang="sk-SK" dirty="0" smtClean="0"/>
              <a:t>Zdravá rivalita medzi skupinami a jednotlivcami navzájom pri plnení noriem</a:t>
            </a:r>
          </a:p>
          <a:p>
            <a:r>
              <a:rPr lang="sk-SK" dirty="0" smtClean="0"/>
              <a:t>Lepší vzťah k majetku /pracovné náradie, nástroje, pracovný odev/</a:t>
            </a:r>
          </a:p>
          <a:p>
            <a:r>
              <a:rPr lang="sk-SK" dirty="0" smtClean="0"/>
              <a:t>Návyk na pravidelné vykonávanie zmysluplnej činnosti, autorita majstra, prirodzení vodcovia sa prejavia</a:t>
            </a:r>
          </a:p>
          <a:p>
            <a:r>
              <a:rPr lang="sk-SK" dirty="0" smtClean="0"/>
              <a:t>Zvýšenie autority v okolí, orientácia na iné problémy – riešenie pracovných, technických otázok</a:t>
            </a:r>
          </a:p>
          <a:p>
            <a:r>
              <a:rPr lang="sk-SK" dirty="0" smtClean="0"/>
              <a:t>Spoznávanie sa navzájom v rámci skupiny ale aj v rámci ostatných skupín</a:t>
            </a:r>
          </a:p>
          <a:p>
            <a:r>
              <a:rPr lang="sk-SK" dirty="0" smtClean="0"/>
              <a:t>Zlepšeniu vzťahu k čistote životného prostredia 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4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37613"/>
            <a:ext cx="1011736" cy="9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19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70C0"/>
                </a:solidFill>
              </a:rPr>
              <a:t>Efekty pre zamestnávateľa</a:t>
            </a:r>
            <a:endParaRPr lang="sk-SK" dirty="0">
              <a:solidFill>
                <a:srgbClr val="0070C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dirty="0" smtClean="0"/>
              <a:t> obec, poľnohospodár, urbariát, iný subjekt:</a:t>
            </a:r>
          </a:p>
          <a:p>
            <a:r>
              <a:rPr lang="sk-SK" dirty="0" smtClean="0"/>
              <a:t>Pracovná sila rýchlo k dispozícii</a:t>
            </a:r>
          </a:p>
          <a:p>
            <a:r>
              <a:rPr lang="sk-SK" dirty="0" smtClean="0"/>
              <a:t>Priamo z územia poznajúca miestne pomery</a:t>
            </a:r>
          </a:p>
          <a:p>
            <a:r>
              <a:rPr lang="sk-SK" dirty="0" smtClean="0"/>
              <a:t>Nízke mzdové nároky</a:t>
            </a:r>
          </a:p>
          <a:p>
            <a:r>
              <a:rPr lang="sk-SK" dirty="0" smtClean="0"/>
              <a:t>Zvýšenie autority zamestnanca v obci, lepšie zapojenie sa do aktívneho života obce</a:t>
            </a:r>
          </a:p>
          <a:p>
            <a:r>
              <a:rPr lang="sk-SK" dirty="0" smtClean="0"/>
              <a:t>Zlepšenie vzťahu obyvateľov k okoliu, majetku obce</a:t>
            </a:r>
          </a:p>
          <a:p>
            <a:r>
              <a:rPr lang="sk-SK" dirty="0" smtClean="0"/>
              <a:t>Zlepšenie ekonomickej situácie obce – zvýšenie kúpyschopnosti </a:t>
            </a:r>
          </a:p>
          <a:p>
            <a:endParaRPr lang="sk-SK" dirty="0"/>
          </a:p>
        </p:txBody>
      </p:sp>
      <p:pic>
        <p:nvPicPr>
          <p:cNvPr id="5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37613"/>
            <a:ext cx="1011736" cy="9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6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smtClean="0"/>
              <a:t>Fotografie z územia Ondavy pre život</a:t>
            </a:r>
            <a:br>
              <a:rPr lang="sk-SK" sz="2800" dirty="0" smtClean="0"/>
            </a:br>
            <a:r>
              <a:rPr lang="sk-SK" sz="2800" dirty="0" smtClean="0"/>
              <a:t>práca našich nezamestnaných</a:t>
            </a:r>
            <a:endParaRPr lang="sk-SK" sz="2800" dirty="0"/>
          </a:p>
        </p:txBody>
      </p:sp>
      <p:pic>
        <p:nvPicPr>
          <p:cNvPr id="17410" name="Picture 2" descr="C:\Users\VIERAD~1\AppData\Local\Temp\Rar$DIa0.818\DSCF2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316416" cy="497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37613"/>
            <a:ext cx="1011736" cy="9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64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VIERAD~1\AppData\Local\Temp\Rar$DIa0.836\DSCF1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5314"/>
            <a:ext cx="7698514" cy="514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187093"/>
            <a:ext cx="1011736" cy="9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91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VIERAD~1\AppData\Local\Temp\Rar$DIa0.373\DSCF2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313"/>
            <a:ext cx="9144000" cy="610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37613"/>
            <a:ext cx="1011736" cy="9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4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VIERAD~1\AppData\Local\Temp\Rar$DIa0.942\DSC_0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646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37613"/>
            <a:ext cx="1011736" cy="9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9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37613"/>
            <a:ext cx="1011736" cy="9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VIERAD~1\AppData\Local\Temp\Rar$DIa0.270\DSC_0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600733" cy="495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37613"/>
            <a:ext cx="1011736" cy="9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VIERAD~1\AppData\Local\Temp\Rar$DIa0.594\DSC_0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35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0C0"/>
              </a:buClr>
            </a:pPr>
            <a:r>
              <a:rPr lang="sk-SK" dirty="0" smtClean="0"/>
              <a:t>- práca s </a:t>
            </a:r>
            <a:r>
              <a:rPr lang="sk-SK" dirty="0" smtClean="0"/>
              <a:t>Úradom práce, sociálnych vecí a rodiny </a:t>
            </a:r>
            <a:r>
              <a:rPr lang="sk-SK" dirty="0" smtClean="0"/>
              <a:t>v BJ a SK</a:t>
            </a:r>
          </a:p>
          <a:p>
            <a:pPr>
              <a:buClr>
                <a:srgbClr val="0070C0"/>
              </a:buClr>
            </a:pPr>
            <a:r>
              <a:rPr lang="sk-SK" dirty="0" smtClean="0"/>
              <a:t>- práca s obyvateľmi obcí</a:t>
            </a:r>
          </a:p>
          <a:p>
            <a:pPr>
              <a:buClr>
                <a:srgbClr val="0070C0"/>
              </a:buClr>
            </a:pPr>
            <a:r>
              <a:rPr lang="sk-SK" dirty="0" smtClean="0"/>
              <a:t>- práca so znevýhodnenými uchádzačmi o zamestnanie</a:t>
            </a:r>
          </a:p>
          <a:p>
            <a:pPr>
              <a:buClr>
                <a:srgbClr val="0070C0"/>
              </a:buClr>
            </a:pPr>
            <a:r>
              <a:rPr lang="sk-SK" dirty="0" smtClean="0"/>
              <a:t>- práca so samosprávami obcí projektového územia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 smtClean="0">
                <a:solidFill>
                  <a:srgbClr val="0070C0"/>
                </a:solidFill>
              </a:rPr>
              <a:t>Proces zapojenia znevýhodnených uchádzačov o zamestnanie do projektu Ondava pre život</a:t>
            </a:r>
            <a:endParaRPr lang="sk-SK" sz="28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41" y="5445224"/>
            <a:ext cx="1293672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382879"/>
            <a:ext cx="9715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18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37613"/>
            <a:ext cx="1011736" cy="9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VIERAD~1\AppData\Local\Temp\Rar$DIa0.857\DSC_0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476672"/>
            <a:ext cx="6881254" cy="51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66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088231"/>
          </a:xfrm>
        </p:spPr>
        <p:txBody>
          <a:bodyPr>
            <a:normAutofit/>
          </a:bodyPr>
          <a:lstStyle/>
          <a:p>
            <a:r>
              <a:rPr lang="sk-SK" sz="3200" dirty="0" smtClean="0">
                <a:solidFill>
                  <a:srgbClr val="0070C0"/>
                </a:solidFill>
              </a:rPr>
              <a:t>Ďakujeme za pozornosť a veríme, že sme Vás presvedčili realizovať takéto sociálne projekty, prinesie to úžitok  aj nezamestnaným, aj územiu</a:t>
            </a:r>
            <a:endParaRPr lang="sk-SK" sz="3200" dirty="0">
              <a:solidFill>
                <a:srgbClr val="0070C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sz="800" b="1" dirty="0" smtClean="0">
                <a:solidFill>
                  <a:srgbClr val="FF0000"/>
                </a:solidFill>
                <a:effectLst/>
                <a:latin typeface="Verdana"/>
                <a:ea typeface="Calibri"/>
                <a:cs typeface="Times New Roman"/>
              </a:rPr>
              <a:t>Ondava pre život</a:t>
            </a:r>
            <a:endParaRPr lang="sk-SK" sz="4800" dirty="0">
              <a:ea typeface="Calibri"/>
              <a:cs typeface="Times New Roman"/>
            </a:endParaRPr>
          </a:p>
          <a:p>
            <a:r>
              <a:rPr lang="sk-SK" sz="800" dirty="0" smtClean="0">
                <a:solidFill>
                  <a:srgbClr val="FF0000"/>
                </a:solidFill>
                <a:effectLst/>
                <a:latin typeface="Verdana"/>
                <a:ea typeface="Calibri"/>
                <a:cs typeface="Times New Roman"/>
              </a:rPr>
              <a:t>Obnova ekosystémových funkcií krajiny horného povodia rieky Ondavy</a:t>
            </a:r>
            <a:endParaRPr lang="sk-SK" sz="4800" dirty="0">
              <a:ea typeface="Calibri"/>
              <a:cs typeface="Times New Roman"/>
            </a:endParaRPr>
          </a:p>
          <a:p>
            <a:r>
              <a:rPr lang="sk-SK" sz="800" i="1" dirty="0" smtClean="0">
                <a:solidFill>
                  <a:srgbClr val="FF0000"/>
                </a:solidFill>
                <a:effectLst/>
                <a:latin typeface="Verdana"/>
                <a:ea typeface="Calibri"/>
                <a:cs typeface="Times New Roman"/>
              </a:rPr>
              <a:t>Mysli globálne, konaj lokálne – </a:t>
            </a:r>
            <a:r>
              <a:rPr lang="en-GB" sz="800" i="1" dirty="0" smtClean="0">
                <a:solidFill>
                  <a:srgbClr val="FF0000"/>
                </a:solidFill>
                <a:effectLst/>
                <a:latin typeface="Verdana"/>
                <a:ea typeface="Calibri"/>
                <a:cs typeface="Times New Roman"/>
              </a:rPr>
              <a:t>Think globally, act locally</a:t>
            </a:r>
            <a:endParaRPr lang="sk-SK" sz="4800" dirty="0">
              <a:ea typeface="Calibri"/>
              <a:cs typeface="Times New Roman"/>
            </a:endParaRPr>
          </a:p>
          <a:p>
            <a:r>
              <a:rPr lang="sk-SK" sz="800" dirty="0" smtClean="0">
                <a:solidFill>
                  <a:srgbClr val="FF0000"/>
                </a:solidFill>
                <a:effectLst/>
                <a:latin typeface="Verdana"/>
                <a:ea typeface="Calibri"/>
                <a:cs typeface="Times New Roman"/>
              </a:rPr>
              <a:t> </a:t>
            </a:r>
            <a:endParaRPr lang="sk-SK" sz="4800" dirty="0">
              <a:ea typeface="Calibri"/>
              <a:cs typeface="Times New Roman"/>
            </a:endParaRPr>
          </a:p>
          <a:p>
            <a:r>
              <a:rPr lang="sk-SK" sz="800" dirty="0" smtClean="0">
                <a:solidFill>
                  <a:srgbClr val="FF0000"/>
                </a:solidFill>
                <a:effectLst/>
                <a:latin typeface="Verdana"/>
                <a:ea typeface="Calibri"/>
                <a:cs typeface="Times New Roman"/>
              </a:rPr>
              <a:t>Obec Nižná Polianka, Nižná Polianka 47, 086 37</a:t>
            </a:r>
            <a:endParaRPr lang="sk-SK" sz="4800" dirty="0">
              <a:ea typeface="Calibri"/>
              <a:cs typeface="Times New Roman"/>
            </a:endParaRPr>
          </a:p>
          <a:p>
            <a:r>
              <a:rPr lang="sk-SK" sz="800" dirty="0" smtClean="0">
                <a:solidFill>
                  <a:srgbClr val="FF0000"/>
                </a:solidFill>
                <a:effectLst/>
                <a:latin typeface="Verdana"/>
                <a:ea typeface="Calibri"/>
                <a:cs typeface="Times New Roman"/>
              </a:rPr>
              <a:t>tel. +421 54 4799 128</a:t>
            </a:r>
            <a:endParaRPr lang="sk-SK" sz="4800" dirty="0">
              <a:ea typeface="Calibri"/>
              <a:cs typeface="Times New Roman"/>
            </a:endParaRPr>
          </a:p>
          <a:p>
            <a:r>
              <a:rPr lang="sk-SK" sz="800" dirty="0" err="1" smtClean="0">
                <a:solidFill>
                  <a:srgbClr val="FF0000"/>
                </a:solidFill>
                <a:effectLst/>
                <a:latin typeface="Verdana"/>
                <a:ea typeface="Calibri"/>
                <a:cs typeface="Times New Roman"/>
              </a:rPr>
              <a:t>projekt@ondavaprezivot.sk</a:t>
            </a:r>
            <a:endParaRPr lang="sk-SK" sz="4800" dirty="0">
              <a:ea typeface="Calibri"/>
              <a:cs typeface="Times New Roman"/>
            </a:endParaRPr>
          </a:p>
          <a:p>
            <a:r>
              <a:rPr lang="sk-SK" sz="800" dirty="0" err="1" smtClean="0">
                <a:solidFill>
                  <a:srgbClr val="FF0000"/>
                </a:solidFill>
                <a:effectLst/>
                <a:latin typeface="Verdana"/>
                <a:ea typeface="Calibri"/>
                <a:cs typeface="Times New Roman"/>
              </a:rPr>
              <a:t>www.ondavaprezivot.sk</a:t>
            </a:r>
            <a:endParaRPr lang="sk-SK" sz="4800" dirty="0">
              <a:ea typeface="Calibri"/>
              <a:cs typeface="Times New Roman"/>
            </a:endParaRPr>
          </a:p>
          <a:p>
            <a:endParaRPr lang="sk-SK" dirty="0"/>
          </a:p>
        </p:txBody>
      </p:sp>
      <p:pic>
        <p:nvPicPr>
          <p:cNvPr id="4" name="Obrázok 2" descr="C:\Users\sonce\Desktop\ONDAVA\prirucka &amp; prilohy\logá\EEA+Grants+CU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517232"/>
            <a:ext cx="936625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1" descr="C:\Users\sonce\Desktop\Nový priečinok\Ondava 2\Ondava 072014\logo-jun-20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545" y="5460082"/>
            <a:ext cx="930910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3" descr="C:\Users\sonce\Desktop\ONDAVA\prirucka &amp; prilohy\logá\statny znak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460082"/>
            <a:ext cx="6381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33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8" y="1146023"/>
            <a:ext cx="9039944" cy="492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</a:rPr>
              <a:t>Práca s </a:t>
            </a:r>
            <a:r>
              <a:rPr lang="sk-SK" dirty="0" smtClean="0">
                <a:solidFill>
                  <a:srgbClr val="0070C0"/>
                </a:solidFill>
              </a:rPr>
              <a:t>Úradom práce, sociálnych vecí a rodiny</a:t>
            </a:r>
            <a:endParaRPr lang="sk-SK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0C0"/>
              </a:buClr>
            </a:pPr>
            <a:r>
              <a:rPr lang="sk-SK" dirty="0" smtClean="0"/>
              <a:t>- informácia o obsahu projektu, typy požadovaných profesií, druhu práce a vymedzenie územia</a:t>
            </a:r>
          </a:p>
          <a:p>
            <a:pPr>
              <a:buClr>
                <a:srgbClr val="0070C0"/>
              </a:buClr>
            </a:pPr>
            <a:r>
              <a:rPr lang="sk-SK" dirty="0" smtClean="0"/>
              <a:t>Zoznamy uchádzačov o zamestnanie, ktorí spĺňajú kategóriu pre podporu v rámci fondov EU a ŠR </a:t>
            </a:r>
          </a:p>
          <a:p>
            <a:pPr>
              <a:buClr>
                <a:srgbClr val="0070C0"/>
              </a:buClr>
            </a:pPr>
            <a:r>
              <a:rPr lang="sk-SK" dirty="0" smtClean="0"/>
              <a:t>Podanie žiadosti o poskytnutie dotácie na vytvorenie pracovných miest</a:t>
            </a:r>
            <a:endParaRPr lang="sk-SK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77272"/>
            <a:ext cx="105611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41" y="5445224"/>
            <a:ext cx="1293672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03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smtClean="0">
                <a:solidFill>
                  <a:srgbClr val="0070C0"/>
                </a:solidFill>
              </a:rPr>
              <a:t>Práca s obyvateľmi obcí projektového územia</a:t>
            </a:r>
            <a:endParaRPr lang="sk-SK" sz="32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- informačné </a:t>
            </a:r>
            <a:r>
              <a:rPr lang="sk-SK" sz="2400" dirty="0" err="1" smtClean="0"/>
              <a:t>workshopy</a:t>
            </a:r>
            <a:r>
              <a:rPr lang="sk-SK" sz="2400" dirty="0" smtClean="0"/>
              <a:t> o projekte, jeho cieľoch a význame, o klimatickej zmene a potrebe adaptácie na túto zmenu</a:t>
            </a:r>
          </a:p>
          <a:p>
            <a:r>
              <a:rPr lang="sk-SK" sz="2400" dirty="0" smtClean="0"/>
              <a:t>- práca s mládežou a deťmi v rámci ZŠ</a:t>
            </a:r>
            <a:endParaRPr lang="sk-SK" sz="2400" dirty="0"/>
          </a:p>
        </p:txBody>
      </p:sp>
      <p:pic>
        <p:nvPicPr>
          <p:cNvPr id="4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41" y="5445224"/>
            <a:ext cx="1293672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Viera Dujakovičová\Desktop\Fotky ondava\DSCF25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3" y="3429000"/>
            <a:ext cx="4356378" cy="290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Viera Dujakovičová\Desktop\Fotky ondava\f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67846"/>
            <a:ext cx="3131839" cy="208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Viera Dujakovičová\Desktop\Fotky ondava\h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084" y="2708920"/>
            <a:ext cx="2736714" cy="18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70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VIERAD~1\AppData\Local\Temp\Rar$DIa0.092\P10304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384376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VIERAD~1\AppData\Local\Temp\Rar$DIa0.691\P1030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</a:rPr>
              <a:t>Práca s deťmi zamestnancov v penzióne Medveď</a:t>
            </a:r>
            <a:endParaRPr lang="sk-SK" dirty="0">
              <a:solidFill>
                <a:srgbClr val="0070C0"/>
              </a:solidFill>
            </a:endParaRPr>
          </a:p>
        </p:txBody>
      </p:sp>
      <p:pic>
        <p:nvPicPr>
          <p:cNvPr id="5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41" y="5445224"/>
            <a:ext cx="1293672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84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</a:rPr>
              <a:t>Práca so znevýhodnenými uchádzačmi o zamestnanie</a:t>
            </a:r>
            <a:endParaRPr lang="sk-SK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0C0"/>
              </a:buClr>
            </a:pPr>
            <a:r>
              <a:rPr lang="sk-SK" dirty="0" smtClean="0"/>
              <a:t>informačné besedy priamo v obciach o projekte, charakteru práce a jej podmienkach</a:t>
            </a:r>
          </a:p>
          <a:p>
            <a:pPr>
              <a:buClr>
                <a:srgbClr val="0070C0"/>
              </a:buClr>
            </a:pPr>
            <a:r>
              <a:rPr lang="sk-SK" dirty="0" smtClean="0"/>
              <a:t>anketa pre zistenie záujmu o zamestnanie</a:t>
            </a:r>
          </a:p>
          <a:p>
            <a:pPr>
              <a:buClr>
                <a:srgbClr val="0070C0"/>
              </a:buClr>
            </a:pPr>
            <a:r>
              <a:rPr lang="sk-SK" dirty="0" smtClean="0"/>
              <a:t>Prijímanie vybraných nezamestnaných do pracovného pomeru - administrácia</a:t>
            </a:r>
          </a:p>
          <a:p>
            <a:endParaRPr lang="sk-SK" dirty="0"/>
          </a:p>
        </p:txBody>
      </p:sp>
      <p:pic>
        <p:nvPicPr>
          <p:cNvPr id="4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5445225"/>
            <a:ext cx="1227761" cy="10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02237"/>
            <a:ext cx="21907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97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ata\_DESKTOP\nóri\socekon analyza Ondava\Ondava pre zivot cesty + riek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73799"/>
            <a:ext cx="6984776" cy="55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5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VIERAD~1\AppData\Local\Temp\Rar$DIa0.673\DSC_0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39611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Viera Dujakovičová\Desktop\Fotky ondava\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5445225"/>
            <a:ext cx="1227761" cy="10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VIERAD~1\AppData\Local\Temp\Rar$DIa0.437\S108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4616513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0070C0"/>
                </a:solidFill>
              </a:rPr>
              <a:t>Informačné aktivity pri nábore nezamestnaných v rámci obcí</a:t>
            </a:r>
            <a:endParaRPr lang="sk-SK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5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799</Words>
  <Application>Microsoft Office PowerPoint</Application>
  <PresentationFormat>Předvádění na obrazovce (4:3)</PresentationFormat>
  <Paragraphs>100</Paragraphs>
  <Slides>32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Motiv systému Office</vt:lpstr>
      <vt:lpstr>    Sociálne aspekty projektu Ondava  pre život Ing. Viera Dujakovičová, koordinátor projektu Mgr. Ján Cundra, starosta obce Nižná Polianka    </vt:lpstr>
      <vt:lpstr>Ciele projektu Ondava pre život</vt:lpstr>
      <vt:lpstr>Proces zapojenia znevýhodnených uchádzačov o zamestnanie do projektu Ondava pre život</vt:lpstr>
      <vt:lpstr>Práca s Úradom práce, sociálnych vecí a rodiny</vt:lpstr>
      <vt:lpstr>Práca s obyvateľmi obcí projektového územia</vt:lpstr>
      <vt:lpstr>Práca s deťmi zamestnancov v penzióne Medveď</vt:lpstr>
      <vt:lpstr>Práca so znevýhodnenými uchádzačmi o zamestnanie</vt:lpstr>
      <vt:lpstr>Prezentace aplikace PowerPoint</vt:lpstr>
      <vt:lpstr>Informačné aktivity pri nábore nezamestnaných v rámci obcí</vt:lpstr>
      <vt:lpstr>Informačné aktivity pri nábore nezamestnaných v rámci obcí</vt:lpstr>
      <vt:lpstr>Následky erózie poľnohospodárskej pôdy</vt:lpstr>
      <vt:lpstr>Úbytok vody v korytách potokov</vt:lpstr>
      <vt:lpstr>Ohrozenie územia zosuvmi pôdy v dôsledku nekontrolovaného výrubu drevín</vt:lpstr>
      <vt:lpstr>Konštrukčné riešenia jednoduchých adaptačných opatrení</vt:lpstr>
      <vt:lpstr>Konštrukčné riešenia jednoduchých adaptačných opatrení</vt:lpstr>
      <vt:lpstr>Konštrukčné riešenia jednoduchých adaptačných opatrení</vt:lpstr>
      <vt:lpstr>Konštrukčné riešenia jednoduchých adaptačných opatrení</vt:lpstr>
      <vt:lpstr>Práca so samosprávami obcí projektového územia</vt:lpstr>
      <vt:lpstr>Práca v teréne v rámci projektu Ondava pre život štatistika</vt:lpstr>
      <vt:lpstr>Osvetová činnosť v rámci projektu</vt:lpstr>
      <vt:lpstr>Informačný seminár o inváznych rastlinách v Hunkovciach</vt:lpstr>
      <vt:lpstr>Efekty pre zamestnancov</vt:lpstr>
      <vt:lpstr>Efekty pre zamestnávateľa</vt:lpstr>
      <vt:lpstr>Fotografie z územia Ondavy pre život práca našich nezamestnaných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Ďakujeme za pozornosť a veríme, že sme Vás presvedčili realizovať takéto sociálne projekty, prinesie to úžitok  aj nezamestnaným, aj územiu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Sociálne aspekty projektu Ondava pre život</dc:title>
  <dc:creator>Viera Dujakovičová</dc:creator>
  <cp:lastModifiedBy>Viera Dujakovičová</cp:lastModifiedBy>
  <cp:revision>20</cp:revision>
  <dcterms:created xsi:type="dcterms:W3CDTF">2015-11-30T16:01:44Z</dcterms:created>
  <dcterms:modified xsi:type="dcterms:W3CDTF">2015-12-02T07:34:51Z</dcterms:modified>
</cp:coreProperties>
</file>